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63" r:id="rId4"/>
    <p:sldId id="260" r:id="rId5"/>
    <p:sldId id="272" r:id="rId6"/>
    <p:sldId id="273" r:id="rId7"/>
    <p:sldId id="274" r:id="rId8"/>
    <p:sldId id="275" r:id="rId9"/>
    <p:sldId id="265" r:id="rId10"/>
    <p:sldId id="278" r:id="rId11"/>
    <p:sldId id="279" r:id="rId12"/>
    <p:sldId id="280" r:id="rId13"/>
    <p:sldId id="28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44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274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фотографі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2032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0837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81395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12544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 цита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2055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Істина/хибні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57580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2179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498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4428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6597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6034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2793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0917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0781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429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853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D3D4B7F-B473-4DD1-8488-4E9FEEFBD994}" type="datetimeFigureOut">
              <a:rPr lang="ru-RU" smtClean="0"/>
              <a:t>11.08.2024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354F4A6-D45F-4B11-BD74-A72EB21F6AF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7903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D2E831-8CAB-3203-77DA-3ED774DD8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205" y="3077090"/>
            <a:ext cx="12230588" cy="2668802"/>
          </a:xfrm>
        </p:spPr>
        <p:txBody>
          <a:bodyPr>
            <a:normAutofit fontScale="90000"/>
          </a:bodyPr>
          <a:lstStyle/>
          <a:p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ea typeface="JetBrains Mono NL" panose="02000009000000000000" pitchFamily="49" charset="0"/>
                <a:cs typeface="Times New Roman" panose="02020603050405020304" pitchFamily="18" charset="0"/>
              </a:rPr>
              <a:t>ЛЕКЦІЯ № 2</a:t>
            </a:r>
            <a:b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ea typeface="JetBrains Mono NL" panose="02000009000000000000" pitchFamily="49" charset="0"/>
                <a:cs typeface="Times New Roman" panose="02020603050405020304" pitchFamily="18" charset="0"/>
              </a:rPr>
            </a:br>
            <a:br>
              <a:rPr lang="en-US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ea typeface="JetBrains Mono NL" panose="02000009000000000000" pitchFamily="49" charset="0"/>
                <a:cs typeface="Times New Roman" panose="02020603050405020304" pitchFamily="18" charset="0"/>
              </a:rPr>
            </a:b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Класичні принципи виконання програм. Особливості</a:t>
            </a: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програмування</a:t>
            </a: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під</a:t>
            </a: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управлінням</a:t>
            </a: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мультизадачних</a:t>
            </a: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операційних</a:t>
            </a: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систем.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Історія платформи </a:t>
            </a:r>
            <a:r>
              <a:rPr lang="en-US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i386</a:t>
            </a: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b="1" dirty="0">
              <a:solidFill>
                <a:srgbClr val="002060"/>
              </a:soli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</a:effectLst>
              <a:latin typeface="Times New Roman" panose="02020603050405020304" pitchFamily="18" charset="0"/>
              <a:ea typeface="JetBrains Mono NL" panose="02000009000000000000" pitchFamily="49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0872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56553EB-1EF4-476E-A952-3B1D16568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47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403BB4D-B380-4B36-ACEB-F532F2D4E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6074" y="738237"/>
            <a:ext cx="3569372" cy="5902707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94391B6E-67D5-4806-8FC8-6A7E8B8AA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797" y="-499542"/>
            <a:ext cx="12841336" cy="1905000"/>
          </a:xfrm>
        </p:spPr>
        <p:txBody>
          <a:bodyPr>
            <a:normAutofit/>
          </a:bodyPr>
          <a:lstStyle/>
          <a:p>
            <a:r>
              <a:rPr lang="uk-UA" sz="1800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Клод Легліз (ліворуч) та Жан-Клод Корне на тлі гігантської схеми процесора 80386</a:t>
            </a:r>
            <a:endParaRPr lang="uk-UA" sz="1800" b="1" dirty="0">
              <a:solidFill>
                <a:srgbClr val="002060"/>
              </a:soli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</a:effectLst>
              <a:latin typeface="JetBrains Mono NL" panose="02000009000000000000" pitchFamily="49" charset="0"/>
              <a:ea typeface="JetBrains Mono NL" panose="02000009000000000000" pitchFamily="49" charset="0"/>
              <a:cs typeface="JetBrains Mono NL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10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94391B6E-67D5-4806-8FC8-6A7E8B8AA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2017" y="-460932"/>
            <a:ext cx="6858000" cy="1905000"/>
          </a:xfrm>
        </p:spPr>
        <p:txBody>
          <a:bodyPr>
            <a:normAutofit/>
          </a:bodyPr>
          <a:lstStyle/>
          <a:p>
            <a:r>
              <a:rPr lang="uk-UA" sz="1800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Інженери Intel вивчають схематику процесора i386</a:t>
            </a:r>
            <a:endParaRPr lang="uk-UA" sz="1800" b="1" dirty="0">
              <a:solidFill>
                <a:srgbClr val="002060"/>
              </a:soli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</a:effectLst>
              <a:latin typeface="JetBrains Mono NL" panose="02000009000000000000" pitchFamily="49" charset="0"/>
              <a:ea typeface="JetBrains Mono NL" panose="02000009000000000000" pitchFamily="49" charset="0"/>
              <a:cs typeface="JetBrains Mono NL" panose="02000009000000000000" pitchFamily="49" charset="0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5C61C09-437A-4438-9CEB-6D4BAE2D5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1047445"/>
            <a:ext cx="6858000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664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C385BBF9-8437-4920-AFF5-90F9E6C6E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079" y="-414780"/>
            <a:ext cx="11811000" cy="5090160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У 2001 році альянс компаній </a:t>
            </a:r>
            <a:r>
              <a:rPr lang="en-US" b="1" dirty="0" err="1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Hawllet</a:t>
            </a:r>
            <a:r>
              <a:rPr lang="en-US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Packard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та </a:t>
            </a:r>
            <a:r>
              <a:rPr lang="en-US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Intel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випустив процесор </a:t>
            </a:r>
            <a:r>
              <a:rPr lang="en-US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Itanium (Merced).</a:t>
            </a:r>
          </a:p>
          <a:p>
            <a:pPr algn="just">
              <a:lnSpc>
                <a:spcPct val="120000"/>
              </a:lnSpc>
            </a:pP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У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2003 році компанія АМD представила новий процесор, </a:t>
            </a:r>
            <a:r>
              <a:rPr lang="uk-UA" b="1" dirty="0" err="1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Орteron</a:t>
            </a:r>
            <a:r>
              <a:rPr lang="en-US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У</a:t>
            </a: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2004 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році випустив процесор </a:t>
            </a:r>
            <a:r>
              <a:rPr lang="uk-UA" b="1" dirty="0" err="1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Хеоn</a:t>
            </a: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F6875C34-E729-4FE6-9D79-F1838296D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4318" y="-414780"/>
            <a:ext cx="6858000" cy="1905000"/>
          </a:xfrm>
        </p:spPr>
        <p:txBody>
          <a:bodyPr>
            <a:normAutofit/>
          </a:bodyPr>
          <a:lstStyle/>
          <a:p>
            <a:r>
              <a:rPr lang="uk-UA" sz="2000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Процесори 2000-х</a:t>
            </a:r>
            <a:endParaRPr lang="uk-UA" sz="2000" b="1" dirty="0">
              <a:solidFill>
                <a:srgbClr val="002060"/>
              </a:soli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</a:effectLst>
              <a:latin typeface="JetBrains Mono NL" panose="02000009000000000000" pitchFamily="49" charset="0"/>
              <a:ea typeface="JetBrains Mono NL" panose="02000009000000000000" pitchFamily="49" charset="0"/>
              <a:cs typeface="JetBrains Mono NL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95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1656B912-FCB4-4CF8-A843-2944C71F6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8616" y="-460430"/>
            <a:ext cx="5290667" cy="1905000"/>
          </a:xfrm>
        </p:spPr>
        <p:txBody>
          <a:bodyPr>
            <a:normAutofit/>
          </a:bodyPr>
          <a:lstStyle/>
          <a:p>
            <a:r>
              <a:rPr lang="uk-UA" sz="2800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Архітектура фон Неймана</a:t>
            </a:r>
            <a:endParaRPr lang="uk-UA" sz="2800" b="1" dirty="0">
              <a:solidFill>
                <a:srgbClr val="002060"/>
              </a:soli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</a:effectLst>
              <a:latin typeface="JetBrains Mono NL" panose="02000009000000000000" pitchFamily="49" charset="0"/>
              <a:ea typeface="JetBrains Mono NL" panose="02000009000000000000" pitchFamily="49" charset="0"/>
              <a:cs typeface="JetBrains Mono NL" panose="02000009000000000000" pitchFamily="49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184D23A-CF58-4A2A-9856-D63FFB8A2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616" y="1218327"/>
            <a:ext cx="5615378" cy="521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46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F4DDFE-F4AF-C7F5-F061-5DBB6EA39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77" y="-358140"/>
            <a:ext cx="12841336" cy="1905000"/>
          </a:xfrm>
        </p:spPr>
        <p:txBody>
          <a:bodyPr>
            <a:normAutofit/>
          </a:bodyPr>
          <a:lstStyle/>
          <a:p>
            <a:r>
              <a:rPr lang="uk-UA" sz="2800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архітектурні принципи фон Неймана, припускають, що:</a:t>
            </a:r>
            <a:endParaRPr lang="uk-UA" sz="2800" b="1" dirty="0">
              <a:solidFill>
                <a:srgbClr val="002060"/>
              </a:soli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</a:effectLst>
              <a:latin typeface="JetBrains Mono NL" panose="02000009000000000000" pitchFamily="49" charset="0"/>
              <a:ea typeface="JetBrains Mono NL" panose="02000009000000000000" pitchFamily="49" charset="0"/>
              <a:cs typeface="JetBrains Mono NL" panose="02000009000000000000" pitchFamily="49" charset="0"/>
            </a:endParaRP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C385BBF9-8437-4920-AFF5-90F9E6C6E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173480"/>
            <a:ext cx="11811000" cy="5090160"/>
          </a:xfrm>
        </p:spPr>
        <p:txBody>
          <a:bodyPr>
            <a:normAutofit fontScale="85000" lnSpcReduction="20000"/>
          </a:bodyPr>
          <a:lstStyle/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основу комп'ютера складають центральний процесор і оперативна пам'ять;</a:t>
            </a:r>
          </a:p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оперативна пам'ять складається з комірок пам'яті; кожна комірка здатна зберігати («пам'ятати») число з певного діапазону; всі комірки пам'яті мають однаковий пристрій та однаковий розмір (принцип однорідності пам'яті);</a:t>
            </a:r>
          </a:p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центральний процесор у будь-який момент може записати число з цього діапазону до будь-якої з комірок, а також прочитати вміст будь-якої комірки, тобто. дізнатися, скільки там зберігається (принцип прямого доступу до пам'яті);</a:t>
            </a:r>
          </a:p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 точки зору центрального процесора комірки пам'яті різняться лише номерами — так званими адресами (принцип лінійності пам'яті);</a:t>
            </a:r>
          </a:p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центральний процесор автоматично виконує одну за іншою операції, передбачені програмою (принцип програмного керування);</a:t>
            </a:r>
          </a:p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програма зберігається в комірках оперативної пам'яті у вигляді машинних інструкцій - чисел, що являють собою кодові позначення операцій, які слід виконати (принцип програми, що зберігається);</a:t>
            </a:r>
          </a:p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комірка пам'яті сама по собі «не знає», належить число що зберігається у ній до коду програми чи це деякі дані (принцип нерозрізненості команд і даних)</a:t>
            </a:r>
            <a:r>
              <a:rPr lang="ru-RU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b="1" dirty="0">
              <a:solidFill>
                <a:srgbClr val="002060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</a:pPr>
            <a:endParaRPr lang="uk-UA" b="1" dirty="0">
              <a:solidFill>
                <a:srgbClr val="002060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098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>
            <a:extLst>
              <a:ext uri="{FF2B5EF4-FFF2-40B4-BE49-F238E27FC236}">
                <a16:creationId xmlns:a16="http://schemas.microsoft.com/office/drawing/2014/main" id="{16F4CE5A-E837-46A0-ACCD-CA90CE37A7F8}"/>
              </a:ext>
            </a:extLst>
          </p:cNvPr>
          <p:cNvSpPr/>
          <p:nvPr/>
        </p:nvSpPr>
        <p:spPr>
          <a:xfrm flipV="1">
            <a:off x="3941911" y="2383045"/>
            <a:ext cx="1146616" cy="960424"/>
          </a:xfrm>
          <a:prstGeom prst="line">
            <a:avLst/>
          </a:prstGeom>
          <a:ln w="47625" cap="rnd">
            <a:solidFill>
              <a:srgbClr val="A50E5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uk-UA"/>
          </a:p>
        </p:txBody>
      </p:sp>
      <p:sp>
        <p:nvSpPr>
          <p:cNvPr id="7" name="AutoShape 3">
            <a:extLst>
              <a:ext uri="{FF2B5EF4-FFF2-40B4-BE49-F238E27FC236}">
                <a16:creationId xmlns:a16="http://schemas.microsoft.com/office/drawing/2014/main" id="{59B292DA-C532-4AB8-BC51-4CC1F3EE7CBE}"/>
              </a:ext>
            </a:extLst>
          </p:cNvPr>
          <p:cNvSpPr/>
          <p:nvPr/>
        </p:nvSpPr>
        <p:spPr>
          <a:xfrm flipV="1">
            <a:off x="4802623" y="3576731"/>
            <a:ext cx="1475471" cy="459992"/>
          </a:xfrm>
          <a:prstGeom prst="line">
            <a:avLst/>
          </a:prstGeom>
          <a:ln w="47625" cap="rnd">
            <a:solidFill>
              <a:srgbClr val="A50E5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uk-UA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89C7BED9-A17C-41BD-8B42-9C78DA818888}"/>
              </a:ext>
            </a:extLst>
          </p:cNvPr>
          <p:cNvSpPr/>
          <p:nvPr/>
        </p:nvSpPr>
        <p:spPr>
          <a:xfrm>
            <a:off x="1682659" y="3199037"/>
            <a:ext cx="3405869" cy="3393484"/>
          </a:xfrm>
          <a:custGeom>
            <a:avLst/>
            <a:gdLst/>
            <a:ahLst/>
            <a:cxnLst/>
            <a:rect l="l" t="t" r="r" b="b"/>
            <a:pathLst>
              <a:path w="3405869" h="3393484">
                <a:moveTo>
                  <a:pt x="0" y="0"/>
                </a:moveTo>
                <a:lnTo>
                  <a:pt x="3405869" y="0"/>
                </a:lnTo>
                <a:lnTo>
                  <a:pt x="3405869" y="3393484"/>
                </a:lnTo>
                <a:lnTo>
                  <a:pt x="0" y="33934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uk-UA"/>
          </a:p>
        </p:txBody>
      </p:sp>
      <p:grpSp>
        <p:nvGrpSpPr>
          <p:cNvPr id="11" name="Group 7">
            <a:extLst>
              <a:ext uri="{FF2B5EF4-FFF2-40B4-BE49-F238E27FC236}">
                <a16:creationId xmlns:a16="http://schemas.microsoft.com/office/drawing/2014/main" id="{5A2984FB-9CA8-40EA-BF0D-737E16672A2D}"/>
              </a:ext>
            </a:extLst>
          </p:cNvPr>
          <p:cNvGrpSpPr/>
          <p:nvPr/>
        </p:nvGrpSpPr>
        <p:grpSpPr>
          <a:xfrm>
            <a:off x="5342246" y="1743641"/>
            <a:ext cx="3711317" cy="768514"/>
            <a:chOff x="0" y="0"/>
            <a:chExt cx="3530906" cy="731155"/>
          </a:xfrm>
        </p:grpSpPr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C9327A05-DB98-4313-B2BC-639BE3C8DE36}"/>
                </a:ext>
              </a:extLst>
            </p:cNvPr>
            <p:cNvSpPr/>
            <p:nvPr/>
          </p:nvSpPr>
          <p:spPr>
            <a:xfrm>
              <a:off x="0" y="0"/>
              <a:ext cx="3530906" cy="731155"/>
            </a:xfrm>
            <a:custGeom>
              <a:avLst/>
              <a:gdLst/>
              <a:ahLst/>
              <a:cxnLst/>
              <a:rect l="l" t="t" r="r" b="b"/>
              <a:pathLst>
                <a:path w="3530906" h="731155">
                  <a:moveTo>
                    <a:pt x="3406446" y="731155"/>
                  </a:moveTo>
                  <a:lnTo>
                    <a:pt x="124460" y="731155"/>
                  </a:lnTo>
                  <a:cubicBezTo>
                    <a:pt x="55880" y="731155"/>
                    <a:pt x="0" y="675275"/>
                    <a:pt x="0" y="60669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6446" y="0"/>
                  </a:lnTo>
                  <a:cubicBezTo>
                    <a:pt x="3475026" y="0"/>
                    <a:pt x="3530906" y="55880"/>
                    <a:pt x="3530906" y="124460"/>
                  </a:cubicBezTo>
                  <a:lnTo>
                    <a:pt x="3530906" y="606695"/>
                  </a:lnTo>
                  <a:cubicBezTo>
                    <a:pt x="3530906" y="675275"/>
                    <a:pt x="3475026" y="731155"/>
                    <a:pt x="3406446" y="731155"/>
                  </a:cubicBezTo>
                  <a:close/>
                </a:path>
              </a:pathLst>
            </a:custGeom>
            <a:solidFill>
              <a:srgbClr val="DA4CF9"/>
            </a:solidFill>
          </p:spPr>
          <p:txBody>
            <a:bodyPr/>
            <a:lstStyle/>
            <a:p>
              <a:endParaRPr lang="uk-UA"/>
            </a:p>
          </p:txBody>
        </p:sp>
      </p:grpSp>
      <p:grpSp>
        <p:nvGrpSpPr>
          <p:cNvPr id="12" name="Group 9">
            <a:extLst>
              <a:ext uri="{FF2B5EF4-FFF2-40B4-BE49-F238E27FC236}">
                <a16:creationId xmlns:a16="http://schemas.microsoft.com/office/drawing/2014/main" id="{D6F0FF3F-F98E-4C78-A437-FD2D7E9F2915}"/>
              </a:ext>
            </a:extLst>
          </p:cNvPr>
          <p:cNvGrpSpPr/>
          <p:nvPr/>
        </p:nvGrpSpPr>
        <p:grpSpPr>
          <a:xfrm>
            <a:off x="4894779" y="1652690"/>
            <a:ext cx="950416" cy="950416"/>
            <a:chOff x="0" y="0"/>
            <a:chExt cx="6350000" cy="6350000"/>
          </a:xfrm>
        </p:grpSpPr>
        <p:sp>
          <p:nvSpPr>
            <p:cNvPr id="34" name="Freeform 10">
              <a:extLst>
                <a:ext uri="{FF2B5EF4-FFF2-40B4-BE49-F238E27FC236}">
                  <a16:creationId xmlns:a16="http://schemas.microsoft.com/office/drawing/2014/main" id="{C4E23D66-CA22-43D3-982F-ADDE8DC0BDD9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50E58"/>
            </a:solidFill>
          </p:spPr>
          <p:txBody>
            <a:bodyPr/>
            <a:lstStyle/>
            <a:p>
              <a:endParaRPr lang="uk-UA"/>
            </a:p>
          </p:txBody>
        </p:sp>
      </p:grpSp>
      <p:sp>
        <p:nvSpPr>
          <p:cNvPr id="13" name="TextBox 11">
            <a:extLst>
              <a:ext uri="{FF2B5EF4-FFF2-40B4-BE49-F238E27FC236}">
                <a16:creationId xmlns:a16="http://schemas.microsoft.com/office/drawing/2014/main" id="{9046FEAF-510A-4BD4-84C4-3C92236B225A}"/>
              </a:ext>
            </a:extLst>
          </p:cNvPr>
          <p:cNvSpPr txBox="1"/>
          <p:nvPr/>
        </p:nvSpPr>
        <p:spPr>
          <a:xfrm>
            <a:off x="6033621" y="2023895"/>
            <a:ext cx="2831515" cy="20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599"/>
              </a:lnSpc>
            </a:pPr>
            <a:r>
              <a:rPr lang="uk-UA" sz="1599" b="1" dirty="0">
                <a:solidFill>
                  <a:srgbClr val="000000"/>
                </a:solidFill>
                <a:latin typeface="Muli Heavy"/>
              </a:rPr>
              <a:t>ЗАГАЛЬНОГО ПРИЗНАЧЕННЯ</a:t>
            </a:r>
            <a:endParaRPr lang="en-US" sz="1599" b="1" dirty="0">
              <a:solidFill>
                <a:srgbClr val="000000"/>
              </a:solidFill>
              <a:latin typeface="Muli Heavy"/>
            </a:endParaRP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C5BAB225-180F-4ACF-ABEE-AEE1ADCD8495}"/>
              </a:ext>
            </a:extLst>
          </p:cNvPr>
          <p:cNvSpPr txBox="1"/>
          <p:nvPr/>
        </p:nvSpPr>
        <p:spPr>
          <a:xfrm>
            <a:off x="4919782" y="1857429"/>
            <a:ext cx="900411" cy="636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800"/>
              </a:lnSpc>
            </a:pPr>
            <a:r>
              <a:rPr lang="en-US" sz="4800">
                <a:solidFill>
                  <a:srgbClr val="F7F7F7"/>
                </a:solidFill>
                <a:latin typeface="Muli Heavy"/>
              </a:rPr>
              <a:t>1</a:t>
            </a:r>
          </a:p>
        </p:txBody>
      </p:sp>
      <p:grpSp>
        <p:nvGrpSpPr>
          <p:cNvPr id="15" name="Group 13">
            <a:extLst>
              <a:ext uri="{FF2B5EF4-FFF2-40B4-BE49-F238E27FC236}">
                <a16:creationId xmlns:a16="http://schemas.microsoft.com/office/drawing/2014/main" id="{4F35EAD3-DA19-4173-99F9-CB514A7A79CE}"/>
              </a:ext>
            </a:extLst>
          </p:cNvPr>
          <p:cNvGrpSpPr/>
          <p:nvPr/>
        </p:nvGrpSpPr>
        <p:grpSpPr>
          <a:xfrm>
            <a:off x="6352832" y="3121927"/>
            <a:ext cx="3711317" cy="768514"/>
            <a:chOff x="0" y="0"/>
            <a:chExt cx="3530906" cy="731155"/>
          </a:xfrm>
        </p:grpSpPr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82650D2F-3A00-4DAE-9D49-B10F56A76DC4}"/>
                </a:ext>
              </a:extLst>
            </p:cNvPr>
            <p:cNvSpPr/>
            <p:nvPr/>
          </p:nvSpPr>
          <p:spPr>
            <a:xfrm>
              <a:off x="0" y="0"/>
              <a:ext cx="3530906" cy="731155"/>
            </a:xfrm>
            <a:custGeom>
              <a:avLst/>
              <a:gdLst/>
              <a:ahLst/>
              <a:cxnLst/>
              <a:rect l="l" t="t" r="r" b="b"/>
              <a:pathLst>
                <a:path w="3530906" h="731155">
                  <a:moveTo>
                    <a:pt x="3406446" y="731155"/>
                  </a:moveTo>
                  <a:lnTo>
                    <a:pt x="124460" y="731155"/>
                  </a:lnTo>
                  <a:cubicBezTo>
                    <a:pt x="55880" y="731155"/>
                    <a:pt x="0" y="675275"/>
                    <a:pt x="0" y="60669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6446" y="0"/>
                  </a:lnTo>
                  <a:cubicBezTo>
                    <a:pt x="3475026" y="0"/>
                    <a:pt x="3530906" y="55880"/>
                    <a:pt x="3530906" y="124460"/>
                  </a:cubicBezTo>
                  <a:lnTo>
                    <a:pt x="3530906" y="606695"/>
                  </a:lnTo>
                  <a:cubicBezTo>
                    <a:pt x="3530906" y="675275"/>
                    <a:pt x="3475026" y="731155"/>
                    <a:pt x="3406446" y="731155"/>
                  </a:cubicBezTo>
                  <a:close/>
                </a:path>
              </a:pathLst>
            </a:custGeom>
            <a:solidFill>
              <a:srgbClr val="7C3DC6"/>
            </a:solidFill>
          </p:spPr>
          <p:txBody>
            <a:bodyPr/>
            <a:lstStyle/>
            <a:p>
              <a:endParaRPr lang="uk-UA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FF1A8CC-DAAC-4718-81CF-25EE848F2723}"/>
              </a:ext>
            </a:extLst>
          </p:cNvPr>
          <p:cNvGrpSpPr/>
          <p:nvPr/>
        </p:nvGrpSpPr>
        <p:grpSpPr>
          <a:xfrm>
            <a:off x="6076814" y="3030976"/>
            <a:ext cx="950416" cy="950416"/>
            <a:chOff x="0" y="0"/>
            <a:chExt cx="6350000" cy="6350000"/>
          </a:xfrm>
        </p:grpSpPr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F6A43B22-394C-45C9-8AAB-8F5DDC161D54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A50E58"/>
            </a:solidFill>
          </p:spPr>
          <p:txBody>
            <a:bodyPr/>
            <a:lstStyle/>
            <a:p>
              <a:endParaRPr lang="uk-UA"/>
            </a:p>
          </p:txBody>
        </p:sp>
      </p:grpSp>
      <p:sp>
        <p:nvSpPr>
          <p:cNvPr id="17" name="TextBox 17">
            <a:extLst>
              <a:ext uri="{FF2B5EF4-FFF2-40B4-BE49-F238E27FC236}">
                <a16:creationId xmlns:a16="http://schemas.microsoft.com/office/drawing/2014/main" id="{37C0A3B1-CB79-458E-820A-BE5AA3C9D8A4}"/>
              </a:ext>
            </a:extLst>
          </p:cNvPr>
          <p:cNvSpPr txBox="1"/>
          <p:nvPr/>
        </p:nvSpPr>
        <p:spPr>
          <a:xfrm>
            <a:off x="7290654" y="3423951"/>
            <a:ext cx="2427679" cy="208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599"/>
              </a:lnSpc>
            </a:pPr>
            <a:r>
              <a:rPr lang="uk-UA" sz="1599" b="1" dirty="0">
                <a:solidFill>
                  <a:srgbClr val="000000"/>
                </a:solidFill>
                <a:latin typeface="Muli Heavy"/>
              </a:rPr>
              <a:t>СЛУЖБОВІ РЕГІСТРИ</a:t>
            </a:r>
            <a:endParaRPr lang="en-US" sz="1599" b="1" dirty="0">
              <a:solidFill>
                <a:srgbClr val="000000"/>
              </a:solidFill>
              <a:latin typeface="Muli Heavy"/>
            </a:endParaRP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016A2A5F-FD9C-4F26-B7DD-F8019B06EA1F}"/>
              </a:ext>
            </a:extLst>
          </p:cNvPr>
          <p:cNvSpPr txBox="1"/>
          <p:nvPr/>
        </p:nvSpPr>
        <p:spPr>
          <a:xfrm>
            <a:off x="6101817" y="3235714"/>
            <a:ext cx="900411" cy="6361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800"/>
              </a:lnSpc>
            </a:pPr>
            <a:r>
              <a:rPr lang="en-US" sz="4800">
                <a:solidFill>
                  <a:srgbClr val="F7F7F7"/>
                </a:solidFill>
                <a:latin typeface="Muli Heavy"/>
              </a:rPr>
              <a:t>2</a:t>
            </a:r>
          </a:p>
        </p:txBody>
      </p:sp>
      <p:sp>
        <p:nvSpPr>
          <p:cNvPr id="27" name="TextBox 31">
            <a:extLst>
              <a:ext uri="{FF2B5EF4-FFF2-40B4-BE49-F238E27FC236}">
                <a16:creationId xmlns:a16="http://schemas.microsoft.com/office/drawing/2014/main" id="{B817E613-4AB9-4DED-9E53-E1BF004887DD}"/>
              </a:ext>
            </a:extLst>
          </p:cNvPr>
          <p:cNvSpPr txBox="1"/>
          <p:nvPr/>
        </p:nvSpPr>
        <p:spPr>
          <a:xfrm>
            <a:off x="2161648" y="4566560"/>
            <a:ext cx="244789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600"/>
              </a:lnSpc>
            </a:pPr>
            <a:r>
              <a:rPr lang="uk-UA" sz="3200" dirty="0">
                <a:solidFill>
                  <a:srgbClr val="F7F7F7"/>
                </a:solidFill>
                <a:latin typeface="Muli Heavy"/>
              </a:rPr>
              <a:t>РЕГІСТРИ</a:t>
            </a:r>
            <a:endParaRPr lang="en-US" sz="3200" dirty="0">
              <a:solidFill>
                <a:srgbClr val="F7F7F7"/>
              </a:solidFill>
              <a:latin typeface="Muli Heavy"/>
            </a:endParaRPr>
          </a:p>
        </p:txBody>
      </p:sp>
      <p:sp>
        <p:nvSpPr>
          <p:cNvPr id="29" name="Заголовок 1">
            <a:extLst>
              <a:ext uri="{FF2B5EF4-FFF2-40B4-BE49-F238E27FC236}">
                <a16:creationId xmlns:a16="http://schemas.microsoft.com/office/drawing/2014/main" id="{F3EE6CEA-4162-45B2-A770-6508416D0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067" y="-131727"/>
            <a:ext cx="11766681" cy="1905000"/>
          </a:xfrm>
        </p:spPr>
        <p:txBody>
          <a:bodyPr>
            <a:normAutofit/>
          </a:bodyPr>
          <a:lstStyle/>
          <a:p>
            <a:pPr algn="just"/>
            <a:r>
              <a:rPr lang="uk-UA" sz="2000" b="1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У складі центрального процесора присутні електронні схеми для зберігання інформації, подібні до комірок пам'яті; вони називаються регістрами.</a:t>
            </a:r>
            <a:endParaRPr lang="uk-UA" sz="2000" b="1">
              <a:solidFill>
                <a:srgbClr val="002060"/>
              </a:soli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</a:effectLst>
              <a:latin typeface="JetBrains Mono NL" panose="02000009000000000000" pitchFamily="49" charset="0"/>
              <a:ea typeface="JetBrains Mono NL" panose="02000009000000000000" pitchFamily="49" charset="0"/>
              <a:cs typeface="JetBrains Mono NL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376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F4DDFE-F4AF-C7F5-F061-5DBB6EA39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01" y="-207311"/>
            <a:ext cx="12841336" cy="1905000"/>
          </a:xfrm>
        </p:spPr>
        <p:txBody>
          <a:bodyPr>
            <a:normAutofit/>
          </a:bodyPr>
          <a:lstStyle/>
          <a:p>
            <a:r>
              <a:rPr lang="uk-UA" sz="2800" b="1" dirty="0">
                <a:solidFill>
                  <a:srgbClr val="002060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</a:effectLst>
              </a:rPr>
              <a:t>Центральний процесор працює, нескінченно повторюючи цикл виконання команд, що складається з трьох кроків:</a:t>
            </a:r>
            <a:endParaRPr lang="uk-UA" sz="2800" b="1" dirty="0">
              <a:solidFill>
                <a:srgbClr val="002060"/>
              </a:solidFill>
              <a:effectLst>
                <a:glow rad="38100">
                  <a:schemeClr val="bg1">
                    <a:lumMod val="65000"/>
                    <a:lumOff val="35000"/>
                    <a:alpha val="40000"/>
                  </a:schemeClr>
                </a:glow>
              </a:effectLst>
              <a:latin typeface="JetBrains Mono NL" panose="02000009000000000000" pitchFamily="49" charset="0"/>
              <a:ea typeface="JetBrains Mono NL" panose="02000009000000000000" pitchFamily="49" charset="0"/>
              <a:cs typeface="JetBrains Mono NL" panose="02000009000000000000" pitchFamily="49" charset="0"/>
            </a:endParaRP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C385BBF9-8437-4920-AFF5-90F9E6C6E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99" y="673859"/>
            <a:ext cx="11811000" cy="5090160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витягти код чергової машинної команди з пам'яті, починаючи з комірки, адреса якої зараз перебуває в покажчику інструкції;</a:t>
            </a:r>
          </a:p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збільшити значення покажчика інструкції на довжину вилученого коду, після чого регістр буде містити адресу інструкції, що настає за поточною;</a:t>
            </a:r>
          </a:p>
          <a:p>
            <a:pPr algn="just">
              <a:lnSpc>
                <a:spcPct val="120000"/>
              </a:lnSpc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дешифрувати витягнутий з пам'яті код команди та виконати відповідну цьому коду дію.</a:t>
            </a:r>
          </a:p>
        </p:txBody>
      </p:sp>
    </p:spTree>
    <p:extLst>
      <p:ext uri="{BB962C8B-B14F-4D97-AF65-F5344CB8AC3E}">
        <p14:creationId xmlns:p14="http://schemas.microsoft.com/office/powerpoint/2010/main" val="1511400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C385BBF9-8437-4920-AFF5-90F9E6C6E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-1133416"/>
            <a:ext cx="11811000" cy="5090160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Для організації розгалужень, циклів та викликів підпрограм застосовуються машинні команди, які примусово змінюють вміст покажчика інструкції, внаслідок чого послідовність команд порушується, а виконання програми триває з іншого місця — з тієї інструкції, чия адреса занесена до регістру. Це називається переходом чи передачею управління (На іншу ділянку машинного коду). Під передачею управління розуміється примусове зміна адреси, що у регістрі покажчика інструкції (лічильника команд).</a:t>
            </a:r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291D9864-2B99-4799-8879-DAFDA2475782}"/>
              </a:ext>
            </a:extLst>
          </p:cNvPr>
          <p:cNvSpPr/>
          <p:nvPr/>
        </p:nvSpPr>
        <p:spPr>
          <a:xfrm>
            <a:off x="4900784" y="3355142"/>
            <a:ext cx="2204157" cy="2095967"/>
          </a:xfrm>
          <a:custGeom>
            <a:avLst/>
            <a:gdLst/>
            <a:ahLst/>
            <a:cxnLst/>
            <a:rect l="l" t="t" r="r" b="b"/>
            <a:pathLst>
              <a:path w="1740184" h="1727133">
                <a:moveTo>
                  <a:pt x="0" y="0"/>
                </a:moveTo>
                <a:lnTo>
                  <a:pt x="1740184" y="0"/>
                </a:lnTo>
                <a:lnTo>
                  <a:pt x="1740184" y="1727134"/>
                </a:lnTo>
                <a:lnTo>
                  <a:pt x="0" y="17271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8">
            <a:extLst>
              <a:ext uri="{FF2B5EF4-FFF2-40B4-BE49-F238E27FC236}">
                <a16:creationId xmlns:a16="http://schemas.microsoft.com/office/drawing/2014/main" id="{0F217043-4E10-4D14-B74E-E820F56F2B64}"/>
              </a:ext>
            </a:extLst>
          </p:cNvPr>
          <p:cNvGrpSpPr/>
          <p:nvPr/>
        </p:nvGrpSpPr>
        <p:grpSpPr>
          <a:xfrm>
            <a:off x="1300991" y="3919710"/>
            <a:ext cx="2596061" cy="1195253"/>
            <a:chOff x="0" y="0"/>
            <a:chExt cx="4452627" cy="2050034"/>
          </a:xfrm>
        </p:grpSpPr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E8DEAE9D-E184-4477-9EA4-59336D273B3B}"/>
                </a:ext>
              </a:extLst>
            </p:cNvPr>
            <p:cNvSpPr/>
            <p:nvPr/>
          </p:nvSpPr>
          <p:spPr>
            <a:xfrm>
              <a:off x="76835" y="136144"/>
              <a:ext cx="4375792" cy="1913890"/>
            </a:xfrm>
            <a:custGeom>
              <a:avLst/>
              <a:gdLst/>
              <a:ahLst/>
              <a:cxnLst/>
              <a:rect l="l" t="t" r="r" b="b"/>
              <a:pathLst>
                <a:path w="4375792" h="1913890">
                  <a:moveTo>
                    <a:pt x="4375792" y="956945"/>
                  </a:moveTo>
                  <a:cubicBezTo>
                    <a:pt x="4375792" y="1485392"/>
                    <a:pt x="3947421" y="1913890"/>
                    <a:pt x="3418847" y="1913890"/>
                  </a:cubicBezTo>
                  <a:lnTo>
                    <a:pt x="956945" y="1913890"/>
                  </a:lnTo>
                  <a:cubicBezTo>
                    <a:pt x="428498" y="1913890"/>
                    <a:pt x="0" y="1485519"/>
                    <a:pt x="0" y="956945"/>
                  </a:cubicBezTo>
                  <a:cubicBezTo>
                    <a:pt x="0" y="428498"/>
                    <a:pt x="428371" y="0"/>
                    <a:pt x="956945" y="0"/>
                  </a:cubicBezTo>
                  <a:lnTo>
                    <a:pt x="3418974" y="0"/>
                  </a:lnTo>
                  <a:cubicBezTo>
                    <a:pt x="3947421" y="0"/>
                    <a:pt x="4375792" y="428498"/>
                    <a:pt x="4375792" y="956945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6BB0A6A7-21F3-4266-AE01-94CCB830F4CD}"/>
                </a:ext>
              </a:extLst>
            </p:cNvPr>
            <p:cNvSpPr/>
            <p:nvPr/>
          </p:nvSpPr>
          <p:spPr>
            <a:xfrm>
              <a:off x="0" y="0"/>
              <a:ext cx="4375919" cy="1913890"/>
            </a:xfrm>
            <a:custGeom>
              <a:avLst/>
              <a:gdLst/>
              <a:ahLst/>
              <a:cxnLst/>
              <a:rect l="l" t="t" r="r" b="b"/>
              <a:pathLst>
                <a:path w="4375919" h="1913890">
                  <a:moveTo>
                    <a:pt x="4375919" y="956945"/>
                  </a:moveTo>
                  <a:cubicBezTo>
                    <a:pt x="4375919" y="1485392"/>
                    <a:pt x="3947548" y="1913890"/>
                    <a:pt x="3418974" y="1913890"/>
                  </a:cubicBezTo>
                  <a:lnTo>
                    <a:pt x="956945" y="1913890"/>
                  </a:lnTo>
                  <a:cubicBezTo>
                    <a:pt x="428371" y="1913890"/>
                    <a:pt x="0" y="1485392"/>
                    <a:pt x="0" y="956945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3418974" y="0"/>
                  </a:lnTo>
                  <a:cubicBezTo>
                    <a:pt x="3947421" y="0"/>
                    <a:pt x="4375919" y="428371"/>
                    <a:pt x="4375919" y="956945"/>
                  </a:cubicBezTo>
                  <a:close/>
                </a:path>
              </a:pathLst>
            </a:custGeom>
            <a:solidFill>
              <a:srgbClr val="FFC098"/>
            </a:solidFill>
          </p:spPr>
        </p:sp>
      </p:grpSp>
      <p:sp>
        <p:nvSpPr>
          <p:cNvPr id="16" name="AutoShape 17">
            <a:extLst>
              <a:ext uri="{FF2B5EF4-FFF2-40B4-BE49-F238E27FC236}">
                <a16:creationId xmlns:a16="http://schemas.microsoft.com/office/drawing/2014/main" id="{E60E5952-8A68-4B93-99F1-40F380C6A679}"/>
              </a:ext>
            </a:extLst>
          </p:cNvPr>
          <p:cNvSpPr/>
          <p:nvPr/>
        </p:nvSpPr>
        <p:spPr>
          <a:xfrm rot="1357632" flipV="1">
            <a:off x="3930175" y="4261960"/>
            <a:ext cx="890992" cy="395339"/>
          </a:xfrm>
          <a:prstGeom prst="line">
            <a:avLst/>
          </a:prstGeom>
          <a:ln w="28575" cap="flat">
            <a:solidFill>
              <a:srgbClr val="FFC098"/>
            </a:solidFill>
            <a:prstDash val="solid"/>
            <a:headEnd type="none" w="sm" len="sm"/>
            <a:tailEnd type="oval" w="lg" len="lg"/>
          </a:ln>
        </p:spPr>
      </p:sp>
      <p:grpSp>
        <p:nvGrpSpPr>
          <p:cNvPr id="18" name="Group 23">
            <a:extLst>
              <a:ext uri="{FF2B5EF4-FFF2-40B4-BE49-F238E27FC236}">
                <a16:creationId xmlns:a16="http://schemas.microsoft.com/office/drawing/2014/main" id="{17EDFD6D-A070-4BAD-8127-A4C9F67F26B2}"/>
              </a:ext>
            </a:extLst>
          </p:cNvPr>
          <p:cNvGrpSpPr/>
          <p:nvPr/>
        </p:nvGrpSpPr>
        <p:grpSpPr>
          <a:xfrm>
            <a:off x="8013700" y="3799999"/>
            <a:ext cx="2596061" cy="1195253"/>
            <a:chOff x="0" y="0"/>
            <a:chExt cx="4452627" cy="2050034"/>
          </a:xfrm>
        </p:grpSpPr>
        <p:sp>
          <p:nvSpPr>
            <p:cNvPr id="19" name="Freeform 24">
              <a:extLst>
                <a:ext uri="{FF2B5EF4-FFF2-40B4-BE49-F238E27FC236}">
                  <a16:creationId xmlns:a16="http://schemas.microsoft.com/office/drawing/2014/main" id="{CFB53DE4-A876-4D44-8561-E517CC253030}"/>
                </a:ext>
              </a:extLst>
            </p:cNvPr>
            <p:cNvSpPr/>
            <p:nvPr/>
          </p:nvSpPr>
          <p:spPr>
            <a:xfrm>
              <a:off x="76835" y="136144"/>
              <a:ext cx="4375792" cy="1913890"/>
            </a:xfrm>
            <a:custGeom>
              <a:avLst/>
              <a:gdLst/>
              <a:ahLst/>
              <a:cxnLst/>
              <a:rect l="l" t="t" r="r" b="b"/>
              <a:pathLst>
                <a:path w="4375792" h="1913890">
                  <a:moveTo>
                    <a:pt x="4375792" y="956945"/>
                  </a:moveTo>
                  <a:cubicBezTo>
                    <a:pt x="4375792" y="1485392"/>
                    <a:pt x="3947421" y="1913890"/>
                    <a:pt x="3418847" y="1913890"/>
                  </a:cubicBezTo>
                  <a:lnTo>
                    <a:pt x="956945" y="1913890"/>
                  </a:lnTo>
                  <a:cubicBezTo>
                    <a:pt x="428498" y="1913890"/>
                    <a:pt x="0" y="1485519"/>
                    <a:pt x="0" y="956945"/>
                  </a:cubicBezTo>
                  <a:cubicBezTo>
                    <a:pt x="0" y="428498"/>
                    <a:pt x="428371" y="0"/>
                    <a:pt x="956945" y="0"/>
                  </a:cubicBezTo>
                  <a:lnTo>
                    <a:pt x="3418974" y="0"/>
                  </a:lnTo>
                  <a:cubicBezTo>
                    <a:pt x="3947421" y="0"/>
                    <a:pt x="4375792" y="428498"/>
                    <a:pt x="4375792" y="956945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  <p:sp>
          <p:nvSpPr>
            <p:cNvPr id="20" name="Freeform 25">
              <a:extLst>
                <a:ext uri="{FF2B5EF4-FFF2-40B4-BE49-F238E27FC236}">
                  <a16:creationId xmlns:a16="http://schemas.microsoft.com/office/drawing/2014/main" id="{4B69A830-923E-4B3E-A6A8-E2D45292626D}"/>
                </a:ext>
              </a:extLst>
            </p:cNvPr>
            <p:cNvSpPr/>
            <p:nvPr/>
          </p:nvSpPr>
          <p:spPr>
            <a:xfrm>
              <a:off x="0" y="0"/>
              <a:ext cx="4375919" cy="1913890"/>
            </a:xfrm>
            <a:custGeom>
              <a:avLst/>
              <a:gdLst/>
              <a:ahLst/>
              <a:cxnLst/>
              <a:rect l="l" t="t" r="r" b="b"/>
              <a:pathLst>
                <a:path w="4375919" h="1913890">
                  <a:moveTo>
                    <a:pt x="4375919" y="956945"/>
                  </a:moveTo>
                  <a:cubicBezTo>
                    <a:pt x="4375919" y="1485392"/>
                    <a:pt x="3947548" y="1913890"/>
                    <a:pt x="3418974" y="1913890"/>
                  </a:cubicBezTo>
                  <a:lnTo>
                    <a:pt x="956945" y="1913890"/>
                  </a:lnTo>
                  <a:cubicBezTo>
                    <a:pt x="428371" y="1913890"/>
                    <a:pt x="0" y="1485392"/>
                    <a:pt x="0" y="956945"/>
                  </a:cubicBezTo>
                  <a:cubicBezTo>
                    <a:pt x="0" y="428371"/>
                    <a:pt x="428371" y="0"/>
                    <a:pt x="956945" y="0"/>
                  </a:cubicBezTo>
                  <a:lnTo>
                    <a:pt x="3418974" y="0"/>
                  </a:lnTo>
                  <a:cubicBezTo>
                    <a:pt x="3947421" y="0"/>
                    <a:pt x="4375919" y="428371"/>
                    <a:pt x="4375919" y="956945"/>
                  </a:cubicBezTo>
                  <a:close/>
                </a:path>
              </a:pathLst>
            </a:custGeom>
            <a:solidFill>
              <a:srgbClr val="B0F0F3"/>
            </a:solidFill>
          </p:spPr>
        </p:sp>
      </p:grpSp>
      <p:sp>
        <p:nvSpPr>
          <p:cNvPr id="21" name="AutoShape 33">
            <a:extLst>
              <a:ext uri="{FF2B5EF4-FFF2-40B4-BE49-F238E27FC236}">
                <a16:creationId xmlns:a16="http://schemas.microsoft.com/office/drawing/2014/main" id="{A1C9D9C4-073D-4186-B3AE-0D2254FAA5AE}"/>
              </a:ext>
            </a:extLst>
          </p:cNvPr>
          <p:cNvSpPr/>
          <p:nvPr/>
        </p:nvSpPr>
        <p:spPr>
          <a:xfrm rot="9403625">
            <a:off x="7184886" y="4169696"/>
            <a:ext cx="793664" cy="341364"/>
          </a:xfrm>
          <a:prstGeom prst="line">
            <a:avLst/>
          </a:prstGeom>
          <a:ln w="28575" cap="flat">
            <a:solidFill>
              <a:srgbClr val="B0F0F3"/>
            </a:solidFill>
            <a:prstDash val="solid"/>
            <a:headEnd type="none" w="sm" len="sm"/>
            <a:tailEnd type="oval" w="lg" len="lg"/>
          </a:ln>
        </p:spPr>
      </p:sp>
      <p:sp>
        <p:nvSpPr>
          <p:cNvPr id="22" name="TextBox 36">
            <a:extLst>
              <a:ext uri="{FF2B5EF4-FFF2-40B4-BE49-F238E27FC236}">
                <a16:creationId xmlns:a16="http://schemas.microsoft.com/office/drawing/2014/main" id="{4F95DE6D-0A02-4EFC-BAF6-2BCFED188345}"/>
              </a:ext>
            </a:extLst>
          </p:cNvPr>
          <p:cNvSpPr txBox="1"/>
          <p:nvPr/>
        </p:nvSpPr>
        <p:spPr>
          <a:xfrm>
            <a:off x="4565088" y="4071303"/>
            <a:ext cx="2875547" cy="663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272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uk-UA" sz="1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Roboto Bold"/>
                <a:ea typeface="+mn-ea"/>
                <a:cs typeface="+mn-cs"/>
              </a:rPr>
              <a:t>КОМАНДИ ПЕРЕДАЧІ УПРАВЛІННЯ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Roboto Bold"/>
              <a:ea typeface="+mn-ea"/>
              <a:cs typeface="+mn-cs"/>
            </a:endParaRPr>
          </a:p>
        </p:txBody>
      </p:sp>
      <p:sp>
        <p:nvSpPr>
          <p:cNvPr id="23" name="TextBox 38">
            <a:extLst>
              <a:ext uri="{FF2B5EF4-FFF2-40B4-BE49-F238E27FC236}">
                <a16:creationId xmlns:a16="http://schemas.microsoft.com/office/drawing/2014/main" id="{4B9E2589-3C97-48F9-9257-542C3DAB9E85}"/>
              </a:ext>
            </a:extLst>
          </p:cNvPr>
          <p:cNvSpPr txBox="1"/>
          <p:nvPr/>
        </p:nvSpPr>
        <p:spPr>
          <a:xfrm>
            <a:off x="8241760" y="4239707"/>
            <a:ext cx="2371172" cy="25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 defTabSz="914400">
              <a:lnSpc>
                <a:spcPts val="1932"/>
              </a:lnSpc>
              <a:spcBef>
                <a:spcPct val="0"/>
              </a:spcBef>
            </a:pPr>
            <a:r>
              <a:rPr lang="ru-RU" sz="2000" b="1" spc="137" dirty="0">
                <a:solidFill>
                  <a:srgbClr val="002060"/>
                </a:solidFill>
                <a:latin typeface="Public Sans Bold"/>
              </a:rPr>
              <a:t>УМОВНІ</a:t>
            </a:r>
            <a:endParaRPr kumimoji="0" lang="en-US" sz="2000" b="1" i="0" u="none" strike="noStrike" kern="1200" cap="none" spc="137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Public Sans Bold"/>
              <a:ea typeface="+mn-ea"/>
              <a:cs typeface="+mn-cs"/>
            </a:endParaRPr>
          </a:p>
        </p:txBody>
      </p:sp>
      <p:sp>
        <p:nvSpPr>
          <p:cNvPr id="24" name="TextBox 41">
            <a:extLst>
              <a:ext uri="{FF2B5EF4-FFF2-40B4-BE49-F238E27FC236}">
                <a16:creationId xmlns:a16="http://schemas.microsoft.com/office/drawing/2014/main" id="{32336DA1-924B-4C08-B9F1-CA0629F6C5D9}"/>
              </a:ext>
            </a:extLst>
          </p:cNvPr>
          <p:cNvSpPr txBox="1"/>
          <p:nvPr/>
        </p:nvSpPr>
        <p:spPr>
          <a:xfrm>
            <a:off x="1567695" y="4357937"/>
            <a:ext cx="1843941" cy="2600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995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1" i="0" u="none" strike="noStrike" kern="1200" cap="none" spc="141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ublic Sans Bold"/>
                <a:ea typeface="+mn-ea"/>
                <a:cs typeface="+mn-cs"/>
              </a:rPr>
              <a:t>БЕЗУМОВН</a:t>
            </a:r>
            <a:r>
              <a:rPr kumimoji="0" lang="uk-UA" sz="2000" b="1" i="0" u="none" strike="noStrike" kern="1200" cap="none" spc="141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Public Sans Bold"/>
                <a:ea typeface="+mn-ea"/>
                <a:cs typeface="+mn-cs"/>
              </a:rPr>
              <a:t>І</a:t>
            </a:r>
            <a:endParaRPr kumimoji="0" lang="en-US" sz="2000" b="1" i="0" u="none" strike="noStrike" kern="1200" cap="none" spc="141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Public Sans 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1127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Місце для вмісту 3">
            <a:extLst>
              <a:ext uri="{FF2B5EF4-FFF2-40B4-BE49-F238E27FC236}">
                <a16:creationId xmlns:a16="http://schemas.microsoft.com/office/drawing/2014/main" id="{CAC206AD-FFDC-4EAB-B1DB-F6EAB6B2CB19}"/>
              </a:ext>
            </a:extLst>
          </p:cNvPr>
          <p:cNvSpPr txBox="1">
            <a:spLocks/>
          </p:cNvSpPr>
          <p:nvPr/>
        </p:nvSpPr>
        <p:spPr>
          <a:xfrm>
            <a:off x="190500" y="568757"/>
            <a:ext cx="11811000" cy="50901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20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8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6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defRPr sz="1200" kern="1200" cap="small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Font typeface="Arial"/>
              <a:buNone/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Практично всі сучасні операційні системи дозволяють запускати та виконувати кілька програм одночасно. Такий режим роботи обчислювальної системи, званий мультизадачним, породжує деякі проблеми, що вимагають вирішення з боку апаратури, насамперед — центрального процесора.</a:t>
            </a:r>
          </a:p>
          <a:p>
            <a:pPr marL="0" indent="0" algn="just">
              <a:lnSpc>
                <a:spcPct val="120000"/>
              </a:lnSpc>
              <a:buFont typeface="Arial"/>
              <a:buNone/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Процесор може працювати або в привілейованому режимі, який також називають режимом суперкористувача, або в обмеженому режимі (він же режим завдання або режим ЦП). </a:t>
            </a:r>
          </a:p>
          <a:p>
            <a:pPr marL="0" indent="0" algn="just">
              <a:lnSpc>
                <a:spcPct val="120000"/>
              </a:lnSpc>
              <a:buFont typeface="Arial"/>
              <a:buNone/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Процесор може повернутися до привілейованого режиму лише за умови повернення керування операційною системою.</a:t>
            </a:r>
          </a:p>
          <a:p>
            <a:pPr marL="0" indent="0" algn="just">
              <a:lnSpc>
                <a:spcPct val="120000"/>
              </a:lnSpc>
              <a:buFont typeface="Arial"/>
              <a:buNone/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Працюючи під управлінням мультизадачної операційної системи користувальницькій задачі дозволено лише перетворювати інформацію у відведеної їй області оперативної пам'яті. Вся взаємодія із зовнішнім світом завдання виробляє через звернення до операційної системи.</a:t>
            </a:r>
          </a:p>
          <a:p>
            <a:pPr marL="0" indent="0" algn="just">
              <a:lnSpc>
                <a:spcPct val="120000"/>
              </a:lnSpc>
              <a:buFont typeface="Arial"/>
              <a:buNone/>
            </a:pPr>
            <a:r>
              <a:rPr lang="uk-UA" b="1" dirty="0">
                <a:solidFill>
                  <a:srgbClr val="00206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Навіть просто вивести на екран рядок завдання самостійно не може, йому необхідно попросити операційну систему. Таке звернення користувальницької задачі до операційної системи за тими чи іншими послугами називається системним викликом.</a:t>
            </a:r>
          </a:p>
        </p:txBody>
      </p:sp>
    </p:spTree>
    <p:extLst>
      <p:ext uri="{BB962C8B-B14F-4D97-AF65-F5344CB8AC3E}">
        <p14:creationId xmlns:p14="http://schemas.microsoft.com/office/powerpoint/2010/main" val="2798069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EBE517-5299-4017-B557-6A5724363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2433" y="458034"/>
            <a:ext cx="7268655" cy="619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368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268840-0A5F-41ED-BEBA-3DDE3AFF2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0144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ітчаста">
  <a:themeElements>
    <a:clrScheme name="Сітчаст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A9E023"/>
      </a:accent1>
      <a:accent2>
        <a:srgbClr val="1FCDB6"/>
      </a:accent2>
      <a:accent3>
        <a:srgbClr val="5F99C9"/>
      </a:accent3>
      <a:accent4>
        <a:srgbClr val="AE65D1"/>
      </a:accent4>
      <a:accent5>
        <a:srgbClr val="D06423"/>
      </a:accent5>
      <a:accent6>
        <a:srgbClr val="DCAB11"/>
      </a:accent6>
      <a:hlink>
        <a:srgbClr val="ADE133"/>
      </a:hlink>
      <a:folHlink>
        <a:srgbClr val="C2EA66"/>
      </a:folHlink>
    </a:clrScheme>
    <a:fontScheme name="Сітчаст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ітчаст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1FEE2289-88FB-467C-9C9A-54F3C85768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TM03457485[[fn=Сітчаста]]</Template>
  <TotalTime>435</TotalTime>
  <Words>585</Words>
  <Application>Microsoft Office PowerPoint</Application>
  <PresentationFormat>Широкоэкранный</PresentationFormat>
  <Paragraphs>35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Arial</vt:lpstr>
      <vt:lpstr>Century Gothic</vt:lpstr>
      <vt:lpstr>JetBrains Mono NL</vt:lpstr>
      <vt:lpstr>Muli Heavy</vt:lpstr>
      <vt:lpstr>Public Sans Bold</vt:lpstr>
      <vt:lpstr>Roboto Bold</vt:lpstr>
      <vt:lpstr>Times New Roman</vt:lpstr>
      <vt:lpstr>Сітчаста</vt:lpstr>
      <vt:lpstr>ЛЕКЦІЯ № 2  Класичні принципи виконання програм. Особливості програмування під управлінням мультизадачних операційних систем. Історія платформи i386.</vt:lpstr>
      <vt:lpstr>Архітектура фон Неймана</vt:lpstr>
      <vt:lpstr>архітектурні принципи фон Неймана, припускають, що:</vt:lpstr>
      <vt:lpstr>У складі центрального процесора присутні електронні схеми для зберігання інформації, подібні до комірок пам'яті; вони називаються регістрами.</vt:lpstr>
      <vt:lpstr>Центральний процесор працює, нескінченно повторюючи цикл виконання команд, що складається з трьох кроків: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Клод Легліз (ліворуч) та Жан-Клод Корне на тлі гігантської схеми процесора 80386</vt:lpstr>
      <vt:lpstr>Інженери Intel вивчають схематику процесора i386</vt:lpstr>
      <vt:lpstr>Процесори 2000-х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IoT(Internet of Things) Интернет вещей</dc:title>
  <dc:creator>Stanislav Garkushenko</dc:creator>
  <cp:lastModifiedBy>Wolverein</cp:lastModifiedBy>
  <cp:revision>81</cp:revision>
  <dcterms:created xsi:type="dcterms:W3CDTF">2022-09-15T14:28:04Z</dcterms:created>
  <dcterms:modified xsi:type="dcterms:W3CDTF">2024-08-11T06:31:36Z</dcterms:modified>
</cp:coreProperties>
</file>

<file path=docProps/thumbnail.jpeg>
</file>